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71" r:id="rId2"/>
    <p:sldId id="578" r:id="rId3"/>
    <p:sldId id="579" r:id="rId4"/>
    <p:sldId id="580" r:id="rId5"/>
    <p:sldId id="581" r:id="rId6"/>
    <p:sldId id="582" r:id="rId7"/>
    <p:sldId id="583" r:id="rId8"/>
    <p:sldId id="586" r:id="rId9"/>
    <p:sldId id="587" r:id="rId10"/>
    <p:sldId id="588" r:id="rId11"/>
    <p:sldId id="589" r:id="rId12"/>
    <p:sldId id="590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20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Nash Equilibrium Discussion and Variations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58E80AA-BC82-CF4B-86D5-52B6CF458A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27"/>
    </mc:Choice>
    <mc:Fallback>
      <p:transition spd="slow" advTm="43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057EF-7095-C848-86B0-B9905AEDF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7AA55-85C8-4049-9C2D-3D05DAF71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Rationalizability</a:t>
            </a:r>
          </a:p>
          <a:p>
            <a:pPr lvl="1"/>
            <a:r>
              <a:rPr lang="en-US" dirty="0"/>
              <a:t>Which set of strategies </a:t>
            </a:r>
            <a:r>
              <a:rPr lang="en-US" i="1" dirty="0"/>
              <a:t>could</a:t>
            </a:r>
            <a:r>
              <a:rPr lang="en-US" dirty="0"/>
              <a:t> be justified against </a:t>
            </a:r>
            <a:r>
              <a:rPr lang="en-US" i="1" dirty="0"/>
              <a:t>some</a:t>
            </a:r>
            <a:r>
              <a:rPr lang="en-US" dirty="0"/>
              <a:t> behavior of the other players?</a:t>
            </a:r>
          </a:p>
          <a:p>
            <a:pPr lvl="1"/>
            <a:r>
              <a:rPr lang="en-US" dirty="0"/>
              <a:t>Weaker assumptions, weaker predictions</a:t>
            </a:r>
          </a:p>
          <a:p>
            <a:r>
              <a:rPr lang="en-US" dirty="0"/>
              <a:t>Correlated equilibrium (CE)</a:t>
            </a:r>
          </a:p>
          <a:p>
            <a:pPr lvl="1"/>
            <a:r>
              <a:rPr lang="en-US" dirty="0"/>
              <a:t>NE assumes players randomize independently</a:t>
            </a:r>
          </a:p>
          <a:p>
            <a:pPr lvl="1"/>
            <a:r>
              <a:rPr lang="en-US" dirty="0"/>
              <a:t>CE allows players to play randomized strategies that are correlated based on an external source</a:t>
            </a:r>
          </a:p>
          <a:p>
            <a:pPr lvl="2"/>
            <a:r>
              <a:rPr lang="en-US" dirty="0"/>
              <a:t>Consider </a:t>
            </a:r>
            <a:r>
              <a:rPr lang="en-US" dirty="0" err="1"/>
              <a:t>BoS</a:t>
            </a:r>
            <a:r>
              <a:rPr lang="en-US" dirty="0"/>
              <a:t> if you could flip a coin to jointly decide which movie to go to</a:t>
            </a:r>
          </a:p>
          <a:p>
            <a:pPr lvl="1"/>
            <a:r>
              <a:rPr lang="en-US" dirty="0"/>
              <a:t>CE can have higher payoffs, and can be easier to find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423EC93-089D-5948-BE33-9120563ED8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174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399"/>
    </mc:Choice>
    <mc:Fallback>
      <p:transition spd="slow" advTm="133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E17B8-340A-A94D-A85C-25DDBA246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 (3)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38912-4387-D048-9870-D66B31BA0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Trembling-hand perfect equilibrium</a:t>
            </a:r>
          </a:p>
          <a:p>
            <a:pPr lvl="1"/>
            <a:r>
              <a:rPr lang="en-US" dirty="0"/>
              <a:t>Players may (very small) mistakes or “trembles”</a:t>
            </a:r>
          </a:p>
          <a:p>
            <a:pPr lvl="1"/>
            <a:r>
              <a:rPr lang="en-US" dirty="0"/>
              <a:t>Example of a refinement that eliminates some NE that are not robust to small variations</a:t>
            </a:r>
          </a:p>
          <a:p>
            <a:r>
              <a:rPr lang="en-US" dirty="0"/>
              <a:t>Quantal-response equilibrium (QRE)</a:t>
            </a:r>
          </a:p>
          <a:p>
            <a:pPr lvl="1"/>
            <a:r>
              <a:rPr lang="en-US" dirty="0"/>
              <a:t>Based on quantal choice models</a:t>
            </a:r>
          </a:p>
          <a:p>
            <a:pPr lvl="2"/>
            <a:r>
              <a:rPr lang="en-US" dirty="0"/>
              <a:t>People choose better options more frequently, but not every time; all options have positive probability</a:t>
            </a:r>
          </a:p>
          <a:p>
            <a:pPr lvl="1"/>
            <a:r>
              <a:rPr lang="en-US" dirty="0"/>
              <a:t>Interpolates between perfect rationality (best response) and random play</a:t>
            </a:r>
          </a:p>
          <a:p>
            <a:pPr lvl="2"/>
            <a:r>
              <a:rPr lang="en-US" dirty="0"/>
              <a:t>Lambda parameter controls “degree of rationality” </a:t>
            </a:r>
          </a:p>
          <a:p>
            <a:pPr lvl="2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1A3615-DC68-4841-BDBC-6973CFB1A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546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888"/>
    </mc:Choice>
    <mc:Fallback>
      <p:transition spd="slow" advTm="183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0FC8D-0896-7A49-85AE-8256958D2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 (4)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01CBFBA-CC7E-D04D-9193-6118868C84F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- Nash equilibrium</a:t>
                </a:r>
              </a:p>
              <a:p>
                <a:pPr lvl="1"/>
                <a:r>
                  <a:rPr lang="en-US" dirty="0"/>
                  <a:t>One version of an approximate equilibrium</a:t>
                </a:r>
              </a:p>
              <a:p>
                <a:pPr lvl="1"/>
                <a:r>
                  <a:rPr lang="en-US" dirty="0"/>
                  <a:t>Players can gain at most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by deviating unilaterally</a:t>
                </a:r>
              </a:p>
              <a:p>
                <a:pPr lvl="1"/>
                <a:r>
                  <a:rPr lang="en-US" dirty="0"/>
                  <a:t>In large, complex games finding exact solutions can be computationally challenging</a:t>
                </a:r>
              </a:p>
              <a:p>
                <a:r>
                  <a:rPr lang="en-US" dirty="0"/>
                  <a:t>Evolutionary stable strategies</a:t>
                </a:r>
              </a:p>
              <a:p>
                <a:pPr lvl="1"/>
                <a:r>
                  <a:rPr lang="en-US" dirty="0"/>
                  <a:t>Often used in evolutionary (population level) games</a:t>
                </a:r>
              </a:p>
              <a:p>
                <a:pPr lvl="1"/>
                <a:r>
                  <a:rPr lang="en-US" dirty="0"/>
                  <a:t>Profiles that are stable against invasions by a small number of “mutations”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01CBFBA-CC7E-D04D-9193-6118868C84F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6098492-467D-E24A-B736-364898A86D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2864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123"/>
    </mc:Choice>
    <mc:Fallback>
      <p:transition spd="slow" advTm="142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5635-D054-9D4A-87CB-E4879BBDB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Nash Equilibrium: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6FA42-BD95-B443-887D-252575B2A5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After eliminating dominated strategies, there may still be many choices</a:t>
            </a:r>
          </a:p>
          <a:p>
            <a:r>
              <a:rPr lang="en-US" dirty="0"/>
              <a:t>Suppose that each player makes a conjecture (i.e., a guess) about how their opponents will play</a:t>
            </a:r>
          </a:p>
          <a:p>
            <a:r>
              <a:rPr lang="en-US" dirty="0"/>
              <a:t>Each player then chooses a strategy that is optimal against their conjecture about opponent play</a:t>
            </a:r>
          </a:p>
          <a:p>
            <a:r>
              <a:rPr lang="en-US" dirty="0"/>
              <a:t>If all players do this correctly, the profile is a </a:t>
            </a:r>
            <a:r>
              <a:rPr lang="en-US" dirty="0">
                <a:solidFill>
                  <a:srgbClr val="FF0000"/>
                </a:solidFill>
              </a:rPr>
              <a:t>Nash Equilibrium</a:t>
            </a:r>
          </a:p>
          <a:p>
            <a:pPr lvl="1"/>
            <a:r>
              <a:rPr lang="en-US" dirty="0"/>
              <a:t>Every player </a:t>
            </a:r>
            <a:r>
              <a:rPr lang="en-US" dirty="0">
                <a:solidFill>
                  <a:srgbClr val="FF0000"/>
                </a:solidFill>
              </a:rPr>
              <a:t>correctly</a:t>
            </a:r>
            <a:r>
              <a:rPr lang="en-US" dirty="0"/>
              <a:t> guesses the opponent's strategies</a:t>
            </a:r>
          </a:p>
          <a:p>
            <a:pPr lvl="1"/>
            <a:r>
              <a:rPr lang="en-US" dirty="0"/>
              <a:t>Every player </a:t>
            </a:r>
            <a:r>
              <a:rPr lang="en-US" dirty="0">
                <a:solidFill>
                  <a:srgbClr val="FF0000"/>
                </a:solidFill>
              </a:rPr>
              <a:t>correctly</a:t>
            </a:r>
            <a:r>
              <a:rPr lang="en-US" dirty="0"/>
              <a:t> optimizes against this guess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A03BB2-F8FC-F342-A2E7-769FD31707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47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129"/>
    </mc:Choice>
    <mc:Fallback>
      <p:transition spd="slow" advTm="126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8FEE-945D-8B48-BBDE-D85A43D43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for 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4BCDF-09FF-2C46-9441-7581D651D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118872" indent="0">
              <a:buNone/>
            </a:pPr>
            <a:r>
              <a:rPr lang="en-US" dirty="0"/>
              <a:t>There are various ways to argue for and interpret Nash Equilibrium:</a:t>
            </a:r>
          </a:p>
          <a:p>
            <a:pPr marL="118872" indent="0">
              <a:buNone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Perfectly rational</a:t>
            </a:r>
            <a:r>
              <a:rPr lang="en-US" dirty="0"/>
              <a:t> players will always play a Nash Equilibrium</a:t>
            </a:r>
          </a:p>
          <a:p>
            <a:pPr lvl="1"/>
            <a:r>
              <a:rPr lang="en-US" dirty="0"/>
              <a:t>Players have common knowledge of the game</a:t>
            </a:r>
          </a:p>
          <a:p>
            <a:pPr lvl="1"/>
            <a:r>
              <a:rPr lang="en-US" dirty="0"/>
              <a:t>Players correctly guess their opponent's strategy</a:t>
            </a:r>
          </a:p>
          <a:p>
            <a:pPr lvl="1"/>
            <a:r>
              <a:rPr lang="en-US" dirty="0"/>
              <a:t>Players optimize correctly</a:t>
            </a:r>
          </a:p>
          <a:p>
            <a:pPr lvl="1"/>
            <a:r>
              <a:rPr lang="en-US" dirty="0"/>
              <a:t>Any other concept requires </a:t>
            </a:r>
            <a:r>
              <a:rPr lang="en-US" i="1" dirty="0"/>
              <a:t>explaining mistakes/errors</a:t>
            </a:r>
          </a:p>
          <a:p>
            <a:r>
              <a:rPr lang="en-US" dirty="0"/>
              <a:t>Nash equilibrium survives the </a:t>
            </a:r>
            <a:r>
              <a:rPr lang="en-US" dirty="0">
                <a:solidFill>
                  <a:srgbClr val="FF0000"/>
                </a:solidFill>
              </a:rPr>
              <a:t>announcement test</a:t>
            </a:r>
          </a:p>
          <a:p>
            <a:pPr lvl="1"/>
            <a:r>
              <a:rPr lang="en-US" dirty="0"/>
              <a:t>All players can announce their strategies and not want to change</a:t>
            </a:r>
          </a:p>
          <a:p>
            <a:pPr lvl="1"/>
            <a:r>
              <a:rPr lang="en-US" dirty="0"/>
              <a:t>Can be used as a recommendation for how players should play</a:t>
            </a:r>
          </a:p>
          <a:p>
            <a:pPr lvl="1"/>
            <a:r>
              <a:rPr lang="en-US" dirty="0"/>
              <a:t>Useful for designing system protocols etc.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FDF380-CC03-7B40-997E-7AC306B2AD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536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360"/>
    </mc:Choice>
    <mc:Fallback>
      <p:transition spd="slow" advTm="248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CB06E-4990-E64D-84E8-66E6CFCB4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Arguments for NE (2)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095C7-F323-D544-AB71-01D982FE8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Adaptive learning</a:t>
            </a:r>
            <a:r>
              <a:rPr lang="en-US" dirty="0"/>
              <a:t> algorithms typically converge to Nash Equilibrium (if at all)</a:t>
            </a:r>
          </a:p>
          <a:p>
            <a:pPr lvl="1"/>
            <a:r>
              <a:rPr lang="en-US" dirty="0"/>
              <a:t>Best-response dynamics</a:t>
            </a:r>
          </a:p>
          <a:p>
            <a:pPr lvl="1"/>
            <a:r>
              <a:rPr lang="en-US" dirty="0"/>
              <a:t>Fictitious play</a:t>
            </a:r>
          </a:p>
          <a:p>
            <a:pPr lvl="1"/>
            <a:r>
              <a:rPr lang="en-US" dirty="0"/>
              <a:t>Genetic algorithms and evolutionary learning</a:t>
            </a:r>
          </a:p>
          <a:p>
            <a:pPr lvl="1"/>
            <a:r>
              <a:rPr lang="en-US" dirty="0"/>
              <a:t>Numerous carefully-designed algorithms</a:t>
            </a:r>
          </a:p>
          <a:p>
            <a:r>
              <a:rPr lang="en-US" dirty="0"/>
              <a:t>Nash equilibria are </a:t>
            </a:r>
            <a:r>
              <a:rPr lang="en-US" dirty="0">
                <a:solidFill>
                  <a:srgbClr val="FF0000"/>
                </a:solidFill>
              </a:rPr>
              <a:t>stable</a:t>
            </a:r>
            <a:r>
              <a:rPr lang="en-US" dirty="0"/>
              <a:t>, and </a:t>
            </a:r>
            <a:r>
              <a:rPr lang="en-US" i="1" dirty="0"/>
              <a:t>likely to arise in the long run</a:t>
            </a:r>
            <a:r>
              <a:rPr lang="en-US" dirty="0"/>
              <a:t> of an adaptive system</a:t>
            </a:r>
          </a:p>
          <a:p>
            <a:r>
              <a:rPr lang="en-US" dirty="0"/>
              <a:t>Nash equilibrium </a:t>
            </a:r>
            <a:r>
              <a:rPr lang="en-US" dirty="0">
                <a:solidFill>
                  <a:srgbClr val="FF0000"/>
                </a:solidFill>
              </a:rPr>
              <a:t>minimizes ex-post regret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FC33B16-16AB-B346-82A9-045B8A66DA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7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526"/>
    </mc:Choice>
    <mc:Fallback>
      <p:transition spd="slow" advTm="1705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2A2DB-9202-594C-8097-70C8B5B5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Mixed Strategy 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10DF9-7263-AF42-A0E1-2D6228ED4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118872" indent="0">
              <a:buNone/>
            </a:pPr>
            <a:r>
              <a:rPr lang="en-US" dirty="0"/>
              <a:t>What does it mean to play a mixed strategy? Different interpretations:</a:t>
            </a:r>
          </a:p>
          <a:p>
            <a:pPr marL="118872" indent="0">
              <a:buNone/>
            </a:pPr>
            <a:endParaRPr lang="en-US" dirty="0"/>
          </a:p>
          <a:p>
            <a:r>
              <a:rPr lang="en-US" dirty="0"/>
              <a:t>Randomize to </a:t>
            </a:r>
            <a:r>
              <a:rPr lang="en-US" dirty="0">
                <a:solidFill>
                  <a:srgbClr val="FF0000"/>
                </a:solidFill>
              </a:rPr>
              <a:t>confuse</a:t>
            </a:r>
            <a:r>
              <a:rPr lang="en-US" dirty="0"/>
              <a:t> your opponent</a:t>
            </a:r>
          </a:p>
          <a:p>
            <a:pPr lvl="1"/>
            <a:r>
              <a:rPr lang="en-US" dirty="0"/>
              <a:t>consider the matching pennies example</a:t>
            </a:r>
          </a:p>
          <a:p>
            <a:r>
              <a:rPr lang="en-US" dirty="0"/>
              <a:t>Players randomize when they are </a:t>
            </a:r>
            <a:r>
              <a:rPr lang="en-US" dirty="0">
                <a:solidFill>
                  <a:srgbClr val="FF0000"/>
                </a:solidFill>
              </a:rPr>
              <a:t>uncertain</a:t>
            </a:r>
            <a:r>
              <a:rPr lang="en-US" dirty="0"/>
              <a:t> about the other’s action</a:t>
            </a:r>
          </a:p>
          <a:p>
            <a:pPr lvl="1"/>
            <a:r>
              <a:rPr lang="en-US" dirty="0"/>
              <a:t>consider battle of the sexes</a:t>
            </a:r>
          </a:p>
          <a:p>
            <a:r>
              <a:rPr lang="en-US" dirty="0"/>
              <a:t>Mixed strategies are a concise description of what might happen in </a:t>
            </a:r>
            <a:r>
              <a:rPr lang="en-US" dirty="0">
                <a:solidFill>
                  <a:srgbClr val="FF0000"/>
                </a:solidFill>
              </a:rPr>
              <a:t>repeated play</a:t>
            </a:r>
            <a:r>
              <a:rPr lang="en-US" dirty="0"/>
              <a:t>: count of pure strategies in the limit</a:t>
            </a:r>
          </a:p>
          <a:p>
            <a:r>
              <a:rPr lang="en-US" dirty="0"/>
              <a:t>Mixed strategies describe </a:t>
            </a:r>
            <a:r>
              <a:rPr lang="en-US" dirty="0">
                <a:solidFill>
                  <a:srgbClr val="FF0000"/>
                </a:solidFill>
              </a:rPr>
              <a:t>population dynamics</a:t>
            </a:r>
            <a:r>
              <a:rPr lang="en-US" dirty="0"/>
              <a:t>: 2 agents chosen from a population, all having deterministic strategies.</a:t>
            </a:r>
          </a:p>
          <a:p>
            <a:pPr lvl="1"/>
            <a:r>
              <a:rPr lang="en-US" dirty="0"/>
              <a:t>MS is the probability of getting an agent who will play one PS or another.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DE6FF40-49BA-5F45-8E93-AE174A685C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50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999"/>
    </mc:Choice>
    <mc:Fallback>
      <p:transition spd="slow" advTm="115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F6573-218F-AE46-A6FC-BFF72CC1EC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Criticisms of 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CD72A-DF72-6A43-B3D0-A0E4CE3A42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118872" indent="0">
              <a:buNone/>
            </a:pPr>
            <a:r>
              <a:rPr lang="en-US" dirty="0"/>
              <a:t>Some of the criticisms that are leveled against Nash Equilibrium:</a:t>
            </a:r>
          </a:p>
          <a:p>
            <a:pPr marL="118872" indent="0">
              <a:buNone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Strong assumptions</a:t>
            </a:r>
            <a:r>
              <a:rPr lang="en-US" dirty="0"/>
              <a:t>. Nash equilibrium requires:</a:t>
            </a:r>
          </a:p>
          <a:p>
            <a:pPr lvl="1"/>
            <a:r>
              <a:rPr lang="en-US" dirty="0"/>
              <a:t>Common knowledge of the game (recursive)</a:t>
            </a:r>
          </a:p>
          <a:p>
            <a:pPr lvl="1"/>
            <a:r>
              <a:rPr lang="en-US" dirty="0"/>
              <a:t>Perfect rationality, infinite computational power, perfect memory</a:t>
            </a:r>
          </a:p>
          <a:p>
            <a:pPr lvl="1"/>
            <a:r>
              <a:rPr lang="en-US" dirty="0"/>
              <a:t>One-shot games, simultaneous play</a:t>
            </a:r>
          </a:p>
          <a:p>
            <a:r>
              <a:rPr lang="en-US" dirty="0">
                <a:solidFill>
                  <a:srgbClr val="FF0000"/>
                </a:solidFill>
              </a:rPr>
              <a:t>Multiple equilibria</a:t>
            </a:r>
            <a:r>
              <a:rPr lang="en-US" dirty="0"/>
              <a:t>: In cases where there is more than one NE, how do we select an equilibrium?</a:t>
            </a:r>
          </a:p>
          <a:p>
            <a:r>
              <a:rPr lang="en-US" dirty="0">
                <a:solidFill>
                  <a:srgbClr val="FF0000"/>
                </a:solidFill>
              </a:rPr>
              <a:t>Mixed strategies </a:t>
            </a:r>
            <a:r>
              <a:rPr lang="en-US" dirty="0"/>
              <a:t>are difficult to play, and not always intuitive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BC40529-6730-5247-A4C0-9CD9572067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2335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061"/>
    </mc:Choice>
    <mc:Fallback>
      <p:transition spd="slow" advTm="195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37389-E412-4946-AB17-9504CA31D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Criticisms of NE (2)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D7E4B-9C0C-9C4B-B164-693B272321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118872" indent="0">
              <a:buNone/>
            </a:pPr>
            <a:r>
              <a:rPr lang="en-US" dirty="0"/>
              <a:t>Humans have </a:t>
            </a:r>
            <a:r>
              <a:rPr lang="en-US" i="1" dirty="0">
                <a:solidFill>
                  <a:srgbClr val="FF0000"/>
                </a:solidFill>
              </a:rPr>
              <a:t>bounded rationality </a:t>
            </a:r>
            <a:r>
              <a:rPr lang="en-US" dirty="0"/>
              <a:t>and do not always play NE</a:t>
            </a:r>
          </a:p>
          <a:p>
            <a:pPr lvl="1"/>
            <a:r>
              <a:rPr lang="en-US" dirty="0"/>
              <a:t>Limited computation, memory, imperfect knowledge, etc.</a:t>
            </a:r>
          </a:p>
          <a:p>
            <a:pPr lvl="1"/>
            <a:r>
              <a:rPr lang="en-US" dirty="0"/>
              <a:t>Risk aversion and other deviations from expected utility</a:t>
            </a:r>
          </a:p>
          <a:p>
            <a:pPr lvl="1"/>
            <a:r>
              <a:rPr lang="en-US" dirty="0"/>
              <a:t>Anchoring and other psychological biases</a:t>
            </a:r>
          </a:p>
          <a:p>
            <a:pPr lvl="1"/>
            <a:r>
              <a:rPr lang="en-US" dirty="0"/>
              <a:t>Difficulty with precise randomization</a:t>
            </a:r>
          </a:p>
          <a:p>
            <a:pPr lvl="1"/>
            <a:r>
              <a:rPr lang="en-US" dirty="0"/>
              <a:t>Inaccurate models of payoffs; humans rarely believe they are playing a one-shot game</a:t>
            </a:r>
          </a:p>
          <a:p>
            <a:pPr lvl="1"/>
            <a:endParaRPr lang="en-US" dirty="0"/>
          </a:p>
          <a:p>
            <a:pPr marL="118872" indent="0">
              <a:buNone/>
            </a:pPr>
            <a:r>
              <a:rPr lang="en-US" dirty="0"/>
              <a:t>The field of </a:t>
            </a:r>
            <a:r>
              <a:rPr lang="en-US" dirty="0">
                <a:solidFill>
                  <a:srgbClr val="FF0000"/>
                </a:solidFill>
              </a:rPr>
              <a:t>behavioral game theory </a:t>
            </a:r>
            <a:r>
              <a:rPr lang="en-US" dirty="0"/>
              <a:t>tries to more accurately model human behavior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50518F4-3984-5747-B923-705AF43E41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31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147"/>
    </mc:Choice>
    <mc:Fallback>
      <p:transition spd="slow" advTm="1501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BD62E-A2D0-3E4E-9C2D-E2DE975F5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Solution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2295A-1735-E64C-B42E-E3FBDB546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Many </a:t>
            </a:r>
            <a:r>
              <a:rPr lang="en-US" dirty="0"/>
              <a:t>variations of Nash equilibrium and alternative concepts have been proposed</a:t>
            </a:r>
            <a:endParaRPr lang="en-US" i="1" dirty="0">
              <a:solidFill>
                <a:srgbClr val="FF0000"/>
              </a:solidFill>
            </a:endParaRPr>
          </a:p>
          <a:p>
            <a:r>
              <a:rPr lang="en-US" dirty="0"/>
              <a:t>Equilibrium </a:t>
            </a:r>
            <a:r>
              <a:rPr lang="en-US" i="1" dirty="0"/>
              <a:t>refinements</a:t>
            </a:r>
          </a:p>
          <a:p>
            <a:pPr lvl="1"/>
            <a:r>
              <a:rPr lang="en-US" dirty="0"/>
              <a:t>Try to address problem of multiple equilibria</a:t>
            </a:r>
          </a:p>
          <a:p>
            <a:pPr lvl="1"/>
            <a:r>
              <a:rPr lang="en-US" dirty="0"/>
              <a:t>Add additional assumptions/requirements</a:t>
            </a:r>
          </a:p>
          <a:p>
            <a:r>
              <a:rPr lang="en-US" i="1" dirty="0"/>
              <a:t>Robust</a:t>
            </a:r>
            <a:r>
              <a:rPr lang="en-US" dirty="0"/>
              <a:t> concepts</a:t>
            </a:r>
          </a:p>
          <a:p>
            <a:pPr lvl="1"/>
            <a:r>
              <a:rPr lang="en-US" dirty="0"/>
              <a:t>Try to address strong assumptions </a:t>
            </a:r>
          </a:p>
          <a:p>
            <a:pPr lvl="1"/>
            <a:r>
              <a:rPr lang="en-US" dirty="0"/>
              <a:t>Reduce sensitivity to (some) assumptions</a:t>
            </a:r>
          </a:p>
          <a:p>
            <a:r>
              <a:rPr lang="en-US" i="1" dirty="0"/>
              <a:t>Behavioral</a:t>
            </a:r>
            <a:r>
              <a:rPr lang="en-US" dirty="0"/>
              <a:t> concepts</a:t>
            </a:r>
          </a:p>
          <a:p>
            <a:pPr lvl="1"/>
            <a:r>
              <a:rPr lang="en-US" dirty="0"/>
              <a:t>Address deviations in observed behavior from NE</a:t>
            </a:r>
          </a:p>
          <a:p>
            <a:pPr lvl="1"/>
            <a:r>
              <a:rPr lang="en-US" dirty="0"/>
              <a:t>Model cognition/heuristics/biases/patterns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63354B-F363-4447-85D9-A8CF448029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46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176"/>
    </mc:Choice>
    <mc:Fallback>
      <p:transition spd="slow" advTm="119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D3AF1-C09F-AB4F-AE26-6390AC7C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Alternatives (1)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42D04-0C5E-1C46-B62F-D3786E6C0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Maxmin</a:t>
            </a:r>
            <a:r>
              <a:rPr lang="en-US" dirty="0"/>
              <a:t> and minmax strategies</a:t>
            </a:r>
          </a:p>
          <a:p>
            <a:pPr lvl="1"/>
            <a:r>
              <a:rPr lang="en-US" dirty="0"/>
              <a:t>Extreme form of risk aversion</a:t>
            </a:r>
          </a:p>
          <a:p>
            <a:pPr lvl="1"/>
            <a:r>
              <a:rPr lang="en-US" dirty="0"/>
              <a:t>Robust to many assumptions, but gives up expected value in return</a:t>
            </a:r>
          </a:p>
          <a:p>
            <a:pPr lvl="1"/>
            <a:endParaRPr lang="en-US" dirty="0"/>
          </a:p>
          <a:p>
            <a:r>
              <a:rPr lang="en-US" dirty="0"/>
              <a:t>Minmax regret</a:t>
            </a:r>
          </a:p>
          <a:p>
            <a:pPr lvl="1"/>
            <a:r>
              <a:rPr lang="en-US" dirty="0"/>
              <a:t>Backwards-looking evaluation of results</a:t>
            </a:r>
          </a:p>
          <a:p>
            <a:pPr lvl="1"/>
            <a:r>
              <a:rPr lang="en-US" dirty="0"/>
              <a:t>Often used in learning formulations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3E8ED3F-9D67-FC4B-8A08-663CF9D953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625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96"/>
    </mc:Choice>
    <mc:Fallback>
      <p:transition spd="slow" advTm="4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13169</TotalTime>
  <Words>775</Words>
  <Application>Microsoft Macintosh PowerPoint</Application>
  <PresentationFormat>On-screen Show (4:3)</PresentationFormat>
  <Paragraphs>102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Cambria Math</vt:lpstr>
      <vt:lpstr>Corbel</vt:lpstr>
      <vt:lpstr>Wingdings</vt:lpstr>
      <vt:lpstr>Wingdings 2</vt:lpstr>
      <vt:lpstr>Wingdings 3</vt:lpstr>
      <vt:lpstr>Module</vt:lpstr>
      <vt:lpstr>Nash Equilibrium Discussion and Variations</vt:lpstr>
      <vt:lpstr>Nash Equilibrium: Idea</vt:lpstr>
      <vt:lpstr>Arguments for NE</vt:lpstr>
      <vt:lpstr>Arguments for NE (2) </vt:lpstr>
      <vt:lpstr>Interpreting Mixed Strategy NE</vt:lpstr>
      <vt:lpstr>Criticisms of NE</vt:lpstr>
      <vt:lpstr>Criticisms of NE (2)</vt:lpstr>
      <vt:lpstr>Alternative Solution Concepts</vt:lpstr>
      <vt:lpstr>Alternatives (1)</vt:lpstr>
      <vt:lpstr>Alternatives (2) </vt:lpstr>
      <vt:lpstr>Alternatives (3)</vt:lpstr>
      <vt:lpstr>Alternatives (4)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47</cp:revision>
  <dcterms:created xsi:type="dcterms:W3CDTF">2012-04-16T18:51:36Z</dcterms:created>
  <dcterms:modified xsi:type="dcterms:W3CDTF">2020-11-17T09:10:08Z</dcterms:modified>
</cp:coreProperties>
</file>

<file path=docProps/thumbnail.jpeg>
</file>